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sldIdLst>
    <p:sldId id="301" r:id="rId2"/>
    <p:sldId id="297" r:id="rId3"/>
    <p:sldId id="298" r:id="rId4"/>
    <p:sldId id="300" r:id="rId5"/>
    <p:sldId id="303" r:id="rId6"/>
    <p:sldId id="305" r:id="rId7"/>
    <p:sldId id="306" r:id="rId8"/>
    <p:sldId id="307" r:id="rId9"/>
    <p:sldId id="308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b.elmstba.com/t208150.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b.elmstba.com/t208150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b.elmstba.com/t208150.html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0604" y="2492896"/>
            <a:ext cx="3754760" cy="41044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إعداد/</a:t>
            </a:r>
          </a:p>
          <a:p>
            <a:pPr marL="0" lvl="0" indent="0" algn="ctr" rtl="1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د. غادة </a:t>
            </a: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ممدوح مدرس الإذاعة</a:t>
            </a: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 </a:t>
            </a: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والتلفزيون </a:t>
            </a:r>
            <a:endParaRPr lang="en-US" sz="3700" dirty="0">
              <a:solidFill>
                <a:prstClr val="black"/>
              </a:solidFill>
              <a:cs typeface="PT Bold Heading" pitchFamily="2" charset="-78"/>
            </a:endParaRPr>
          </a:p>
          <a:p>
            <a:pPr marL="0" lvl="0" indent="0" algn="ctr" rtl="1">
              <a:buClr>
                <a:srgbClr val="0BD0D9"/>
              </a:buClr>
              <a:buNone/>
            </a:pP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بقسم الإعلام</a:t>
            </a: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/</a:t>
            </a: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كلية الآداب/جامعة </a:t>
            </a: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بنها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7584" y="692696"/>
            <a:ext cx="72008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EG" sz="4400" dirty="0" smtClean="0">
                <a:solidFill>
                  <a:srgbClr val="FF0000"/>
                </a:solidFill>
                <a:cs typeface="PT Bold Heading" pitchFamily="2" charset="-78"/>
              </a:rPr>
              <a:t>مقرر الإذاعات </a:t>
            </a:r>
            <a:r>
              <a:rPr lang="ar-EG" sz="4400" dirty="0">
                <a:solidFill>
                  <a:srgbClr val="FF0000"/>
                </a:solidFill>
                <a:cs typeface="PT Bold Heading" pitchFamily="2" charset="-78"/>
              </a:rPr>
              <a:t>والقنوات </a:t>
            </a:r>
            <a:r>
              <a:rPr lang="ar-EG" sz="4400" dirty="0" smtClean="0">
                <a:solidFill>
                  <a:srgbClr val="FF0000"/>
                </a:solidFill>
                <a:cs typeface="PT Bold Heading" pitchFamily="2" charset="-78"/>
              </a:rPr>
              <a:t>الإقليمية</a:t>
            </a:r>
          </a:p>
          <a:p>
            <a:pPr algn="ctr"/>
            <a:r>
              <a:rPr lang="ar-EG" sz="4400" dirty="0" smtClean="0">
                <a:solidFill>
                  <a:srgbClr val="FF0000"/>
                </a:solidFill>
                <a:cs typeface="PT Bold Heading" pitchFamily="2" charset="-78"/>
              </a:rPr>
              <a:t>المحاضرة الخامسة</a:t>
            </a:r>
            <a:endParaRPr lang="en-US" sz="4400" dirty="0">
              <a:solidFill>
                <a:srgbClr val="FF00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39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404664"/>
            <a:ext cx="8651304" cy="61926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EG" sz="4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1</a:t>
            </a:r>
          </a:p>
          <a:p>
            <a:pPr marL="0" indent="0" algn="ctr" rtl="1">
              <a:buNone/>
            </a:pPr>
            <a:r>
              <a:rPr lang="ar-EG" sz="4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مراحل تطور الإذاعة المصرية:</a:t>
            </a:r>
          </a:p>
          <a:p>
            <a:pPr marL="0" indent="0" algn="ctr" rtl="1">
              <a:buNone/>
            </a:pPr>
            <a:r>
              <a:rPr lang="ar-EG" sz="40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المرحلة الأولى: م</a:t>
            </a:r>
            <a:r>
              <a:rPr lang="ar-SA" sz="40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رحلة </a:t>
            </a:r>
            <a:r>
              <a:rPr lang="ar-SA" sz="40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الإذاعات الأهلية: </a:t>
            </a:r>
            <a:endParaRPr lang="ar-EG" sz="4000" b="1" dirty="0">
              <a:solidFill>
                <a:srgbClr val="FF0000"/>
              </a:solidFill>
              <a:latin typeface="Times New Roman" pitchFamily="18" charset="0"/>
              <a:ea typeface="Calibri"/>
              <a:cs typeface="PT Bold Heading" pitchFamily="2" charset="-78"/>
            </a:endParaRPr>
          </a:p>
          <a:p>
            <a:pPr marL="0" indent="0" algn="justLow" rtl="1">
              <a:buNone/>
            </a:pPr>
            <a:r>
              <a:rPr lang="ar-SA" sz="40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عرفت </a:t>
            </a:r>
            <a:r>
              <a:rPr lang="ar-SA" sz="40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مصر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ar-SA" sz="40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tooltip="الإذاعة"/>
              </a:rPr>
              <a:t>الإذاعة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ar-SA" sz="40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في منتصف العشرينات  من القرن </a:t>
            </a:r>
            <a:r>
              <a:rPr lang="ar-SA" sz="40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الماضي</a:t>
            </a:r>
            <a:r>
              <a:rPr lang="ar-EG" sz="40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، ويرى</a:t>
            </a:r>
            <a:r>
              <a:rPr lang="ar-SA" sz="40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ar-EG" sz="40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البعض </a:t>
            </a:r>
            <a:r>
              <a:rPr lang="ar-SA" sz="40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أن </a:t>
            </a:r>
            <a:r>
              <a:rPr lang="ar-SA" sz="40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مصر عرفت الإذاعة قبل </a:t>
            </a:r>
            <a:r>
              <a:rPr lang="ar-SA" sz="40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عام</a:t>
            </a:r>
            <a:r>
              <a:rPr lang="ar-EG" sz="40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ar-SA" sz="40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‏1926</a:t>
            </a:r>
            <a:r>
              <a:rPr lang="ar-EG" sz="40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ar-SA" sz="40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، </a:t>
            </a:r>
            <a:r>
              <a:rPr lang="ar-EG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اي عام 1925</a:t>
            </a:r>
            <a:r>
              <a:rPr lang="ar-SA" sz="36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في شكل محطات </a:t>
            </a:r>
            <a:r>
              <a:rPr lang="ar-SA" sz="36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أهلية</a:t>
            </a:r>
            <a:r>
              <a:rPr lang="ar-SA" sz="36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تجارية</a:t>
            </a:r>
            <a:r>
              <a:rPr lang="ar-SA" sz="36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،</a:t>
            </a:r>
            <a:r>
              <a:rPr lang="ar-EG" sz="36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وتميزت المحطات الأهلية بعدة سمات منها‏:‏ </a:t>
            </a:r>
          </a:p>
          <a:p>
            <a:pPr marL="0" indent="0" algn="justLow" rtl="1"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- </a:t>
            </a:r>
            <a:r>
              <a:rPr lang="ar-EG" sz="36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تركز </a:t>
            </a:r>
            <a:r>
              <a:rPr lang="ar-EG" sz="36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معظمها في مدينتي القاهرة والإسكندرية</a:t>
            </a:r>
            <a:r>
              <a:rPr lang="ar-EG" sz="36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‏</a:t>
            </a:r>
            <a:r>
              <a:rPr lang="ar-EG" sz="36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L="0" indent="0" algn="justLow" rtl="1"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ar-EG" sz="36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تذيع </a:t>
            </a:r>
            <a:r>
              <a:rPr lang="ar-EG" sz="36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معظمها برامجها باللغة العربية</a:t>
            </a:r>
            <a:r>
              <a:rPr lang="ar-EG" sz="36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‏</a:t>
            </a:r>
            <a:r>
              <a:rPr lang="ar-EG" sz="36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L="0" indent="0" algn="justLow" rtl="1">
              <a:buNone/>
            </a:pPr>
            <a:endParaRPr lang="ar-EG" sz="3600" b="1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ar-EG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ar-EG" sz="2800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5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620688"/>
            <a:ext cx="8579296" cy="6048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ctr" rtl="1">
              <a:buClr>
                <a:srgbClr val="0BD0D9"/>
              </a:buClr>
              <a:buNone/>
            </a:pPr>
            <a:r>
              <a:rPr lang="ar-EG" sz="3600" b="1" dirty="0" smtClean="0">
                <a:solidFill>
                  <a:srgbClr val="FF0000"/>
                </a:solidFill>
                <a:ea typeface="Calibri"/>
                <a:cs typeface="Times New Roman"/>
              </a:rPr>
              <a:t>2</a:t>
            </a:r>
          </a:p>
          <a:p>
            <a:pPr marL="0" lvl="0" indent="0" algn="justLow" rtl="1">
              <a:buClr>
                <a:srgbClr val="0BD0D9"/>
              </a:buClr>
              <a:buNone/>
            </a:pP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-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كما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كانت معظم هذه المحطات شركات بين عدد من الأفراد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‏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.</a:t>
            </a:r>
            <a:endParaRPr lang="ar-EG" sz="3600" b="1" dirty="0">
              <a:solidFill>
                <a:prstClr val="black"/>
              </a:solidFill>
            </a:endParaRPr>
          </a:p>
          <a:p>
            <a:pPr lvl="0" algn="justLow" rtl="1">
              <a:buClr>
                <a:srgbClr val="0BD0D9"/>
              </a:buClr>
              <a:buFontTx/>
              <a:buChar char="-"/>
            </a:pP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وكان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معظم أصحاب تلك المحطات من التجار الذين يرغبون في ترويج سلعهم بصفة عامة‏،‏ 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وتجار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أجهزة الراديو بصفة خاصة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‏،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مثل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محطة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راديو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فؤاد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التي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أنشأها عزيز بولس‏،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‏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ومحطة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راديو فاروق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التي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أنشأها تاجر أجهزة الراديو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الياس </a:t>
            </a:r>
            <a:r>
              <a:rPr lang="ar-SA" sz="3600" b="1" dirty="0" err="1">
                <a:solidFill>
                  <a:srgbClr val="000000"/>
                </a:solidFill>
                <a:ea typeface="Calibri"/>
                <a:cs typeface="Times New Roman"/>
              </a:rPr>
              <a:t>شقال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‏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.</a:t>
            </a:r>
          </a:p>
          <a:p>
            <a:pPr lvl="0" algn="justLow" rtl="1">
              <a:buClr>
                <a:srgbClr val="0BD0D9"/>
              </a:buClr>
              <a:buFontTx/>
              <a:buChar char="-"/>
            </a:pP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وكانت ضعيفة الإرسال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لا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تغطي أكثر من الحي الذي تذيع منه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‏</a:t>
            </a:r>
            <a:r>
              <a:rPr lang="ar-EG" sz="3600" b="1" dirty="0">
                <a:solidFill>
                  <a:srgbClr val="000000"/>
                </a:solidFill>
                <a:ea typeface="Calibri"/>
                <a:cs typeface="Times New Roman"/>
              </a:rPr>
              <a:t>.</a:t>
            </a:r>
            <a:endParaRPr lang="ar-SA" sz="3600" b="1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 algn="justLow" rtl="1">
              <a:buClr>
                <a:srgbClr val="0BD0D9"/>
              </a:buClr>
              <a:buFontTx/>
              <a:buChar char="-"/>
            </a:pPr>
            <a:endParaRPr lang="ar-SA" sz="3600" b="1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0" lvl="0" indent="0" algn="justLow" rtl="1">
              <a:buClr>
                <a:srgbClr val="0BD0D9"/>
              </a:buClr>
              <a:buNone/>
            </a:pPr>
            <a:endParaRPr lang="ar-EG" sz="3600" b="1" dirty="0" smtClean="0">
              <a:solidFill>
                <a:srgbClr val="0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344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764704"/>
            <a:ext cx="8363272" cy="559022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EG" sz="3600" b="1" dirty="0" smtClean="0">
                <a:solidFill>
                  <a:srgbClr val="FF0000"/>
                </a:solidFill>
                <a:ea typeface="Calibri"/>
                <a:cs typeface="Times New Roman"/>
              </a:rPr>
              <a:t>3</a:t>
            </a:r>
          </a:p>
          <a:p>
            <a:pPr algn="justLow" rtl="1">
              <a:buFontTx/>
              <a:buChar char="-"/>
            </a:pP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معظمها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أقيمت في غرفة أو شقة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صغيرة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.</a:t>
            </a:r>
          </a:p>
          <a:p>
            <a:pPr algn="justLow" rtl="1">
              <a:buFontTx/>
              <a:buChar char="-"/>
            </a:pP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كانت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تتعرف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علي رغبات مستمعيها عن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طريق</a:t>
            </a:r>
            <a:r>
              <a:rPr lang="ar-EG" sz="3600" b="1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الخطابات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والمكالمات‏،‏ 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ف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كان البريد يحمل يوميا إلى بعض هذه المحطات ثلاثين أو أربعين خطابا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.</a:t>
            </a:r>
          </a:p>
          <a:p>
            <a:pPr algn="justLow" rtl="1">
              <a:buFontTx/>
              <a:buChar char="-"/>
            </a:pPr>
            <a:r>
              <a:rPr lang="ar-EG" sz="3600" b="1" dirty="0"/>
              <a:t>يتراوح إرسال معظم هذه المحطات الأهلية ما </a:t>
            </a:r>
            <a:r>
              <a:rPr lang="ar-EG" sz="3600" b="1" dirty="0" smtClean="0"/>
              <a:t>بين‏2-</a:t>
            </a:r>
            <a:r>
              <a:rPr lang="ar-EG" sz="3600" b="1" dirty="0"/>
              <a:t>‏4‏ ساعات </a:t>
            </a:r>
            <a:r>
              <a:rPr lang="ar-EG" sz="3600" b="1" dirty="0" smtClean="0"/>
              <a:t>يوميا، سواء </a:t>
            </a:r>
            <a:r>
              <a:rPr lang="ar-EG" sz="3600" b="1" dirty="0"/>
              <a:t>علي فترة ارسال واحدة أو علي فترتين، </a:t>
            </a:r>
          </a:p>
          <a:p>
            <a:pPr algn="justLow" rtl="1">
              <a:buFontTx/>
              <a:buChar char="-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6579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548680"/>
            <a:ext cx="8363272" cy="61206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 rtl="1">
              <a:buNone/>
            </a:pPr>
            <a:r>
              <a:rPr lang="ar-EG" sz="4000" b="1" dirty="0" smtClean="0">
                <a:solidFill>
                  <a:srgbClr val="FF0000"/>
                </a:solidFill>
                <a:ea typeface="Calibri"/>
                <a:cs typeface="Times New Roman"/>
              </a:rPr>
              <a:t>4</a:t>
            </a:r>
          </a:p>
          <a:p>
            <a:pPr marL="0" indent="0" algn="justLow" rtl="1">
              <a:buNone/>
            </a:pPr>
            <a:r>
              <a:rPr lang="ar-EG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- 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وكان </a:t>
            </a:r>
            <a:r>
              <a:rPr lang="ar-SA" sz="4000" b="1" dirty="0">
                <a:solidFill>
                  <a:srgbClr val="000000"/>
                </a:solidFill>
                <a:ea typeface="Calibri"/>
                <a:cs typeface="Times New Roman"/>
              </a:rPr>
              <a:t>الجزء الأكبر من المضمون الإذاعي الذي 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تقدمه </a:t>
            </a:r>
            <a:r>
              <a:rPr lang="ar-SA" sz="4000" b="1" dirty="0">
                <a:solidFill>
                  <a:srgbClr val="000000"/>
                </a:solidFill>
                <a:ea typeface="Calibri"/>
                <a:cs typeface="Times New Roman"/>
              </a:rPr>
              <a:t>معظم هذه المحطات ترفيهيا، 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يتضمن </a:t>
            </a:r>
            <a:r>
              <a:rPr lang="ar-SA" sz="4000" b="1" dirty="0" err="1">
                <a:solidFill>
                  <a:srgbClr val="000000"/>
                </a:solidFill>
                <a:ea typeface="Calibri"/>
                <a:cs typeface="Times New Roman"/>
              </a:rPr>
              <a:t>مهاترات</a:t>
            </a:r>
            <a:r>
              <a:rPr lang="ar-SA" sz="4000" b="1" dirty="0">
                <a:solidFill>
                  <a:srgbClr val="000000"/>
                </a:solidFill>
                <a:ea typeface="Calibri"/>
                <a:cs typeface="Times New Roman"/>
              </a:rPr>
              <a:t> وأغاني مبتذلة، 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مما </a:t>
            </a:r>
            <a:r>
              <a:rPr lang="ar-SA" sz="4000" b="1" dirty="0">
                <a:solidFill>
                  <a:srgbClr val="000000"/>
                </a:solidFill>
                <a:ea typeface="Calibri"/>
                <a:cs typeface="Times New Roman"/>
              </a:rPr>
              <a:t>دفع الجمهور </a:t>
            </a:r>
            <a:r>
              <a:rPr lang="ar-EG" sz="4000" b="1" dirty="0">
                <a:solidFill>
                  <a:srgbClr val="000000"/>
                </a:solidFill>
                <a:ea typeface="Calibri"/>
                <a:cs typeface="Times New Roman"/>
              </a:rPr>
              <a:t>إ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لي </a:t>
            </a:r>
            <a:r>
              <a:rPr lang="ar-SA" sz="4000" b="1" dirty="0">
                <a:solidFill>
                  <a:srgbClr val="000000"/>
                </a:solidFill>
                <a:ea typeface="Calibri"/>
                <a:cs typeface="Times New Roman"/>
              </a:rPr>
              <a:t>الشكوى من بعض المضامين 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الإذاعية</a:t>
            </a:r>
            <a:r>
              <a:rPr lang="ar-EG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وكانت </a:t>
            </a:r>
            <a:r>
              <a:rPr lang="ar-SA" sz="4000" b="1" dirty="0" err="1">
                <a:solidFill>
                  <a:srgbClr val="000000"/>
                </a:solidFill>
                <a:ea typeface="Calibri"/>
                <a:cs typeface="Times New Roman"/>
              </a:rPr>
              <a:t>المهاترات</a:t>
            </a:r>
            <a:r>
              <a:rPr lang="ar-SA" sz="4000" b="1" dirty="0">
                <a:solidFill>
                  <a:srgbClr val="000000"/>
                </a:solidFill>
                <a:ea typeface="Calibri"/>
                <a:cs typeface="Times New Roman"/>
              </a:rPr>
              <a:t> بين المحطات الأهلية أهم أسباب 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إغلاقها</a:t>
            </a:r>
            <a:r>
              <a:rPr lang="ar-SA" sz="4000" b="1" dirty="0">
                <a:solidFill>
                  <a:srgbClr val="000000"/>
                </a:solidFill>
                <a:ea typeface="Calibri"/>
                <a:cs typeface="Times New Roman"/>
              </a:rPr>
              <a:t>، 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علي </a:t>
            </a:r>
            <a:r>
              <a:rPr lang="ar-SA" sz="4000" b="1" dirty="0">
                <a:solidFill>
                  <a:srgbClr val="000000"/>
                </a:solidFill>
                <a:ea typeface="Calibri"/>
                <a:cs typeface="Times New Roman"/>
              </a:rPr>
              <a:t>الرغم مما أبداه بعض أصحاب هذه المحطات 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بوضع </a:t>
            </a:r>
            <a:r>
              <a:rPr lang="ar-SA" sz="4000" b="1" dirty="0">
                <a:solidFill>
                  <a:srgbClr val="000000"/>
                </a:solidFill>
                <a:ea typeface="Calibri"/>
                <a:cs typeface="Times New Roman"/>
              </a:rPr>
              <a:t>محطاتهم تحت الرقابة الحكومية، 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وتوقفت </a:t>
            </a:r>
            <a:r>
              <a:rPr lang="ar-SA" sz="4000" b="1" dirty="0">
                <a:solidFill>
                  <a:srgbClr val="000000"/>
                </a:solidFill>
                <a:ea typeface="Calibri"/>
                <a:cs typeface="Times New Roman"/>
              </a:rPr>
              <a:t>هذه المحطات عن الإرسال في‏29‏ مايو‏1934، 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لتترك </a:t>
            </a:r>
            <a:r>
              <a:rPr lang="ar-SA" sz="4000" b="1" dirty="0">
                <a:solidFill>
                  <a:srgbClr val="000000"/>
                </a:solidFill>
                <a:ea typeface="Calibri"/>
                <a:cs typeface="Times New Roman"/>
              </a:rPr>
              <a:t>مكانها للمحطة الحكومية التي بدأت ارسالها في‏31‏ مايو‏1934.‏</a:t>
            </a:r>
          </a:p>
          <a:p>
            <a:pPr marL="0" indent="0" algn="justLow" rtl="1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5919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332656"/>
            <a:ext cx="8496944" cy="62646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lvl="0" indent="0" algn="ctr" rtl="1">
              <a:buClr>
                <a:srgbClr val="0BD0D9"/>
              </a:buClr>
              <a:buNone/>
            </a:pPr>
            <a:r>
              <a:rPr lang="ar-EG" sz="40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5</a:t>
            </a:r>
          </a:p>
          <a:p>
            <a:pPr marL="0" lvl="0" indent="0" algn="ctr" rtl="1">
              <a:buClr>
                <a:srgbClr val="0BD0D9"/>
              </a:buClr>
              <a:buNone/>
            </a:pPr>
            <a:r>
              <a:rPr lang="ar-EG" sz="40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المرحلة الثانية: </a:t>
            </a:r>
            <a:r>
              <a:rPr lang="ar-EG" sz="40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م</a:t>
            </a:r>
            <a:r>
              <a:rPr lang="ar-SA" sz="40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رحلة الإذاعات </a:t>
            </a:r>
            <a:r>
              <a:rPr lang="ar-EG" sz="40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في عهد </a:t>
            </a:r>
          </a:p>
          <a:p>
            <a:pPr marL="0" lvl="0" indent="0" algn="ctr" rtl="1">
              <a:buClr>
                <a:srgbClr val="0BD0D9"/>
              </a:buClr>
              <a:buNone/>
            </a:pPr>
            <a:r>
              <a:rPr lang="ar-EG" sz="40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شركة ماركوني البريطانية (1934-1947)</a:t>
            </a:r>
            <a:r>
              <a:rPr lang="ar-SA" sz="40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PT Bold Heading" pitchFamily="2" charset="-78"/>
              </a:rPr>
              <a:t>: </a:t>
            </a:r>
            <a:endParaRPr lang="ar-EG" sz="4000" b="1" dirty="0">
              <a:solidFill>
                <a:srgbClr val="FF0000"/>
              </a:solidFill>
              <a:latin typeface="Times New Roman" pitchFamily="18" charset="0"/>
              <a:ea typeface="Calibri"/>
              <a:cs typeface="PT Bold Heading" pitchFamily="2" charset="-78"/>
            </a:endParaRPr>
          </a:p>
          <a:p>
            <a:pPr marL="0" indent="0" algn="ctr" rtl="1">
              <a:buNone/>
            </a:pPr>
            <a:endParaRPr lang="ar-EG" sz="1300" b="1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0" indent="0" algn="justLow" rtl="1">
              <a:buNone/>
            </a:pPr>
            <a:r>
              <a:rPr lang="ar-SA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تقدمت </a:t>
            </a:r>
            <a:r>
              <a:rPr lang="ar-SA" sz="3200" b="1" dirty="0">
                <a:solidFill>
                  <a:srgbClr val="000000"/>
                </a:solidFill>
                <a:ea typeface="Calibri"/>
                <a:cs typeface="Times New Roman"/>
              </a:rPr>
              <a:t>شركة ماركوني إلى الحكومة المصرية عام ‏1924‏ بمشروع </a:t>
            </a:r>
            <a:r>
              <a:rPr lang="ar-SA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لإدخال</a:t>
            </a:r>
            <a:r>
              <a:rPr lang="en-US" sz="3200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ar-SA" sz="32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  <a:hlinkClick r:id="rId2" tooltip="الإذاعة"/>
              </a:rPr>
              <a:t>الإذاعة</a:t>
            </a:r>
            <a:r>
              <a:rPr lang="en-US" sz="3200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ar-SA" sz="3200" b="1" dirty="0">
                <a:solidFill>
                  <a:srgbClr val="000000"/>
                </a:solidFill>
                <a:latin typeface="Times New Roman"/>
                <a:ea typeface="Calibri"/>
              </a:rPr>
              <a:t>المركزية التي تغطي جميع أنحاء البلاد، </a:t>
            </a:r>
            <a:r>
              <a:rPr lang="ar-SA" sz="3200" b="1" dirty="0" smtClean="0">
                <a:solidFill>
                  <a:srgbClr val="000000"/>
                </a:solidFill>
                <a:latin typeface="Times New Roman"/>
                <a:ea typeface="Calibri"/>
              </a:rPr>
              <a:t>وفضلت </a:t>
            </a:r>
            <a:r>
              <a:rPr lang="ar-SA" sz="3200" b="1" dirty="0">
                <a:solidFill>
                  <a:srgbClr val="000000"/>
                </a:solidFill>
                <a:latin typeface="Times New Roman"/>
                <a:ea typeface="Calibri"/>
              </a:rPr>
              <a:t>الحكومة إعطاء الامتياز المطلوب لهذه الشركة لعدة أسباب </a:t>
            </a:r>
            <a:r>
              <a:rPr lang="ar-SA" sz="3200" b="1" dirty="0" smtClean="0">
                <a:solidFill>
                  <a:srgbClr val="000000"/>
                </a:solidFill>
                <a:latin typeface="Times New Roman"/>
                <a:ea typeface="Calibri"/>
              </a:rPr>
              <a:t>في </a:t>
            </a:r>
            <a:r>
              <a:rPr lang="ar-SA" sz="3200" b="1" dirty="0">
                <a:solidFill>
                  <a:srgbClr val="000000"/>
                </a:solidFill>
                <a:latin typeface="Times New Roman"/>
                <a:ea typeface="Calibri"/>
              </a:rPr>
              <a:t>مقدمتها‏:‏ الخبرة الواسعة التي اكتسبتها في هذا المجال، </a:t>
            </a:r>
            <a:r>
              <a:rPr lang="ar-SA" sz="3200" b="1" dirty="0" smtClean="0">
                <a:solidFill>
                  <a:srgbClr val="000000"/>
                </a:solidFill>
                <a:latin typeface="Times New Roman"/>
                <a:ea typeface="Calibri"/>
              </a:rPr>
              <a:t>ووافق </a:t>
            </a:r>
            <a:r>
              <a:rPr lang="ar-SA" sz="3200" b="1" dirty="0">
                <a:solidFill>
                  <a:srgbClr val="000000"/>
                </a:solidFill>
                <a:latin typeface="Times New Roman"/>
                <a:ea typeface="Calibri"/>
              </a:rPr>
              <a:t>مجلس الوزراء في يوليو‏1932‏ على أن تتولي شركة </a:t>
            </a:r>
            <a:r>
              <a:rPr lang="ar-SA" sz="3200" b="1" dirty="0" smtClean="0">
                <a:solidFill>
                  <a:srgbClr val="000000"/>
                </a:solidFill>
                <a:latin typeface="Times New Roman"/>
                <a:ea typeface="Calibri"/>
              </a:rPr>
              <a:t>ماركوني </a:t>
            </a:r>
            <a:r>
              <a:rPr lang="ar-SA" sz="3200" b="1" dirty="0">
                <a:solidFill>
                  <a:srgbClr val="000000"/>
                </a:solidFill>
                <a:latin typeface="Times New Roman"/>
                <a:ea typeface="Calibri"/>
              </a:rPr>
              <a:t>التلغرافية اللاسلكية كوكيلة عن الحكومة المصرية إدارة </a:t>
            </a:r>
            <a:r>
              <a:rPr lang="ar-SA" sz="3200" b="1" dirty="0" smtClean="0">
                <a:solidFill>
                  <a:srgbClr val="000000"/>
                </a:solidFill>
                <a:latin typeface="Times New Roman"/>
                <a:ea typeface="Calibri"/>
              </a:rPr>
              <a:t>الإذاعة </a:t>
            </a:r>
            <a:r>
              <a:rPr lang="ar-SA" sz="3200" b="1" dirty="0">
                <a:solidFill>
                  <a:srgbClr val="000000"/>
                </a:solidFill>
                <a:latin typeface="Times New Roman"/>
                <a:ea typeface="Calibri"/>
              </a:rPr>
              <a:t>وتشغيلها وصيانتها وإعداد البرامج والمذيعين</a:t>
            </a:r>
            <a:r>
              <a:rPr lang="ar-SA" sz="3200" b="1" dirty="0" smtClean="0">
                <a:solidFill>
                  <a:srgbClr val="000000"/>
                </a:solidFill>
                <a:latin typeface="Times New Roman"/>
                <a:ea typeface="Calibri"/>
              </a:rPr>
              <a:t>‏</a:t>
            </a:r>
            <a:r>
              <a:rPr lang="ar-EG" sz="3200" b="1" dirty="0">
                <a:solidFill>
                  <a:srgbClr val="000000"/>
                </a:solidFill>
                <a:latin typeface="Times New Roman"/>
                <a:ea typeface="Calibri"/>
              </a:rPr>
              <a:t>. على أن تحتكر الحكومة حق إنشاء محطات الإذاعة اللاسلكية في </a:t>
            </a:r>
            <a:r>
              <a:rPr lang="ar-EG" sz="3200" b="1" dirty="0" smtClean="0">
                <a:solidFill>
                  <a:srgbClr val="000000"/>
                </a:solidFill>
                <a:latin typeface="Times New Roman"/>
                <a:ea typeface="Calibri"/>
              </a:rPr>
              <a:t>جميع </a:t>
            </a:r>
            <a:r>
              <a:rPr lang="ar-EG" sz="3200" b="1" dirty="0">
                <a:solidFill>
                  <a:srgbClr val="000000"/>
                </a:solidFill>
                <a:latin typeface="Times New Roman"/>
                <a:ea typeface="Calibri"/>
              </a:rPr>
              <a:t>أنحاء البلاد</a:t>
            </a:r>
            <a:r>
              <a:rPr lang="ar-EG" sz="3200" b="1" dirty="0" smtClean="0">
                <a:solidFill>
                  <a:srgbClr val="000000"/>
                </a:solidFill>
                <a:latin typeface="Times New Roman"/>
                <a:ea typeface="Calibri"/>
              </a:rPr>
              <a:t>‏.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2152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548680"/>
            <a:ext cx="8640960" cy="6048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EG" sz="3600" b="1" dirty="0" smtClean="0">
                <a:solidFill>
                  <a:srgbClr val="FF0000"/>
                </a:solidFill>
                <a:ea typeface="Calibri"/>
                <a:cs typeface="Times New Roman"/>
              </a:rPr>
              <a:t>6</a:t>
            </a:r>
          </a:p>
          <a:p>
            <a:pPr marL="0" indent="0" algn="justLow" rtl="1">
              <a:buNone/>
            </a:pP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وشهد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المضمون الإذاعي خلال هذه المرحلة ارتفاعا ملحوظا في مستواه،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وكانت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هناك محطتان إذاعيتان هما‏:‏ </a:t>
            </a:r>
            <a:r>
              <a:rPr lang="ar-SA" sz="3600" b="1" dirty="0">
                <a:solidFill>
                  <a:srgbClr val="FF0000"/>
                </a:solidFill>
                <a:ea typeface="Calibri"/>
                <a:cs typeface="Times New Roman"/>
              </a:rPr>
              <a:t>البرنامج الرئيسي، والبرنامج الأوروبي المحلي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وبلغ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متوسط ساعات إرسال البرنامج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الرئيسي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‏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14‏ ساعة تذاع علي ثلاث فترات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من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الساعة السادسة إلى الساعة العاشرة صباحا،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ومن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الساعة الثانية عشرة إلى الساعة الثالثة بعد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الظهر،</a:t>
            </a:r>
            <a:r>
              <a:rPr lang="ar-EG" sz="3600" b="1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ومن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الساعة الرابعة إلى الساعة الحادية عشرة مساء، أما البرنامج الأوروبي المحلي فكان يقدم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مواد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ترفيهية وإعلامية للأجانب المقيمين بالقاهرة </a:t>
            </a:r>
            <a:r>
              <a:rPr lang="ar-SA" sz="3600" b="1" dirty="0" err="1">
                <a:solidFill>
                  <a:srgbClr val="000000"/>
                </a:solidFill>
                <a:ea typeface="Calibri"/>
                <a:cs typeface="Times New Roman"/>
              </a:rPr>
              <a:t>والأسكندرية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لمدة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أربع ساعات يوميا باللغتين الانجليزية والفرنسية‏.‏ ‏</a:t>
            </a:r>
          </a:p>
          <a:p>
            <a:pPr marL="0" indent="0" algn="justLow" rtl="1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4959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764704"/>
            <a:ext cx="8640960" cy="559022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EG" sz="3600" b="1" dirty="0" smtClean="0">
                <a:solidFill>
                  <a:srgbClr val="FF0000"/>
                </a:solidFill>
                <a:ea typeface="Calibri"/>
                <a:cs typeface="Times New Roman"/>
              </a:rPr>
              <a:t>7</a:t>
            </a:r>
          </a:p>
          <a:p>
            <a:pPr marL="0" indent="0" algn="justLow" rtl="1">
              <a:buNone/>
            </a:pP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ويعود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ارتفاع مستوى المضمون البرامجي في هذه المرحلة </a:t>
            </a:r>
            <a:endParaRPr lang="ar-EG" sz="3600" b="1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0" indent="0" algn="justLow" rtl="1">
              <a:buNone/>
            </a:pP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مقارنة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بمرحلة الإذاعات الأهلية‏‏ إلى عدة عوامل في مقدمتها‏:‏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استقلال</a:t>
            </a:r>
            <a:r>
              <a:rPr lang="en-US" sz="3600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  <a:hlinkClick r:id="rId2" tooltip="الإذاعة"/>
              </a:rPr>
              <a:t>الإذاعة</a:t>
            </a:r>
            <a:r>
              <a:rPr lang="en-US" sz="3600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ar-EG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،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وتكوين 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المجلس الأعلى للإذاعة‏ الذي أوكل إليه الإشراف علي البرامج وإقرارها‏،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وكان 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على رأس هذا المجلس الدكتور علي إبراهيم‏، وكان ذواقة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في </a:t>
            </a:r>
            <a:r>
              <a:rPr lang="ar-SA" sz="3600" b="1" dirty="0">
                <a:solidFill>
                  <a:srgbClr val="000000"/>
                </a:solidFill>
                <a:latin typeface="Times New Roman"/>
                <a:ea typeface="Calibri"/>
              </a:rPr>
              <a:t>الشعر والموسيقي والفنون والوعي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والإدراك</a:t>
            </a:r>
            <a:r>
              <a:rPr lang="ar-EG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وعمق البصيرة</a:t>
            </a:r>
            <a:r>
              <a:rPr lang="ar-EG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2293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395536" y="836712"/>
            <a:ext cx="8291264" cy="5518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>
              <a:buClr>
                <a:srgbClr val="0BD0D9"/>
              </a:buClr>
              <a:buNone/>
            </a:pPr>
            <a:r>
              <a:rPr lang="ar-EG" sz="4400" b="1" smtClean="0">
                <a:solidFill>
                  <a:srgbClr val="FF0000"/>
                </a:solidFill>
                <a:cs typeface="PT Bold Heading" pitchFamily="2" charset="-78"/>
              </a:rPr>
              <a:t>8</a:t>
            </a:r>
            <a:endParaRPr lang="en-US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Thanks a lot…….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Dr. </a:t>
            </a:r>
            <a:r>
              <a:rPr lang="en-US" sz="4400" b="1" dirty="0" err="1">
                <a:solidFill>
                  <a:srgbClr val="FF0000"/>
                </a:solidFill>
                <a:cs typeface="PT Bold Heading" pitchFamily="2" charset="-78"/>
              </a:rPr>
              <a:t>Ghada</a:t>
            </a: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cs typeface="PT Bold Heading" pitchFamily="2" charset="-78"/>
              </a:rPr>
              <a:t>Mamdouh</a:t>
            </a:r>
            <a:endParaRPr lang="en-US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4400" b="1" dirty="0">
                <a:solidFill>
                  <a:srgbClr val="FF0000"/>
                </a:solidFill>
                <a:cs typeface="PT Bold Heading" pitchFamily="2" charset="-78"/>
              </a:rPr>
              <a:t>للتواصل: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Ghada420.gms@gmail.com</a:t>
            </a:r>
            <a:endParaRPr lang="ar-EG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lvl="0">
              <a:buClr>
                <a:srgbClr val="0BD0D9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indent="0" algn="ctr" rtl="1">
              <a:buNone/>
            </a:pPr>
            <a:endParaRPr lang="ar-EG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859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7292</TotalTime>
  <Words>405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مقرر الإذاعات والقنوات الإقليمية</dc:title>
  <dc:creator>user</dc:creator>
  <cp:lastModifiedBy>user</cp:lastModifiedBy>
  <cp:revision>59</cp:revision>
  <dcterms:created xsi:type="dcterms:W3CDTF">2020-03-16T22:48:35Z</dcterms:created>
  <dcterms:modified xsi:type="dcterms:W3CDTF">2020-04-02T08:08:11Z</dcterms:modified>
</cp:coreProperties>
</file>